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a:t>
            </a:r>
          </a:p>
          <a:p>
            <a:r>
              <a:t>NARRATION · ≈15 s · 30–40 words in English</a:t>
            </a:r>
          </a:p>
          <a:p>
            <a:r>
              <a:t>Introduce the tool by name, say who is in the subgroup and which universities, and in one sentence what it solves.</a:t>
            </a:r>
          </a:p>
          <a:p>
            <a:r>
              <a:t>Interactive Ohm's law. By Jonnathan Chamba, from U T E, and Alexis Gaona, from U T P L. A short classroom activity to predict, change one value and check the result.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A · PRESENTATION (3 min in total)</a:t>
            </a:r>
          </a:p>
          <a:p>
            <a:r>
              <a:t>THE PROBLEM · NARRATION · ≈35 s · 80–90 words</a:t>
            </a:r>
          </a:p>
          <a:p>
            <a:r>
              <a:t>Describe the real task, who struggles with it and what it costs today. A concrete example beats a general figure.</a:t>
            </a:r>
          </a:p>
          <a:p>
            <a:r>
              <a:t>In Electronics the formula for Ohm's law is explained on the board. A week later almost nobody remembers it. Students rarely predict a result before they calculate it. They also rarely see what happens when only one value changes while the others stay fixed. For example, with a twelve volt battery and a six ohm resistor, two amperes flow. What happens if the resistance doubles? Few people anticipate the answer before doing the math. Our activity makes that prediction the first step.</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TOOL · NARRATION · ≈30 s · 70–80 words</a:t>
            </a:r>
          </a:p>
          <a:p>
            <a:r>
              <a:t>Who uses it, what goes in and what comes out. Name the project guide it builds on.</a:t>
            </a:r>
          </a:p>
          <a:p>
            <a:r>
              <a:t>We built a browser activity in Spanish and English. Electronics students use it, together with the teacher and a classroom projector. Each student chooses what to calculate. They receive a numeric result, a drawn circuit and a text description. At the end they submit a written explanation. With an S C O R M package it can report completion to an L M S. The same page works on a phone.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IT WORKS · NARRATION · ≈40 s · 95–105 words</a:t>
            </a:r>
          </a:p>
          <a:p>
            <a:r>
              <a:t>Walk through the four steps. Make clear what the AI does and what a person always decides.</a:t>
            </a:r>
          </a:p>
          <a:p>
            <a:r>
              <a:t>The student predicts first. Until a prediction is typed, the controls stay locked. Then they move a single value and press Calculate. The code does the calculation, using Ohm's formula. The A I does not calculate anything inside the activity. Afterward, the page compares the prediction with the calculated result and explains the relationship in plain words for the student. The A I, Claude, wrote the code and the text. We defined the topic and reviewed every result. A person always decides whether the activity fits their class. That decision is never left to the A I.</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EVIDENCE · NARRATION · ≈35 s · 80–90 words</a:t>
            </a:r>
          </a:p>
          <a:p>
            <a:r>
              <a:t>Figures from your own tests. Separate what was checked from what is still a proposal.</a:t>
            </a:r>
          </a:p>
          <a:p>
            <a:r>
              <a:t>We calculated three examples by hand. Twelve volts and six ohms give two amperes. Five volts and half an ampere give ten ohms. Two tenths of an ampere and one hundred ohms give twenty volts. The page repeats eight code tests every time it opens, and all eight pass. Edge cases include negative values and zero resistance. We also checked errors, a small screen and a simulated report. The calculation is verified. Learning with students is not verified yet. That difference matters, and we state it openly.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LIMITS AND RESPONSIBLE USE · NARRATION · ≈25 s · 55–65 words</a:t>
            </a:r>
          </a:p>
          <a:p>
            <a:r>
              <a:t>What it does not do, how it protects data and the next step (Moodle or another LMS, or the next AI-native level).</a:t>
            </a:r>
          </a:p>
          <a:p>
            <a:r>
              <a:t>This activity does not cover power, voltage drops, Kirchhoff's laws or impedance. It uses an ideal battery and direct current. It stores no personal data about students. We still need to test it with students and in a real online course. That is our next step. Until then we do not claim that it improves learning.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B · DEMO (2 min in total)</a:t>
            </a:r>
          </a:p>
          <a:p>
            <a:r>
              <a:t>NARRATION · ≈30 s · 70–80 words in English</a:t>
            </a:r>
          </a:p>
          <a:p>
            <a:r>
              <a:t>Show the start or input screen. Say what the person enters and why.</a:t>
            </a:r>
          </a:p>
          <a:p>
            <a:r>
              <a:t>Now the demonstration. On the start screen of the activity we choose what to calculate, the current, and which value moves, the resistance. The other value stays fixed. The starting point is twelve volts and six ohms, which gives two amperes. The activity asks how many amperes flow if the resistance rises to twelve ohms. We type our prediction, one point five amperes. Until then the controls stay locked. Only then do they unlock.</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NARRATION · ≈35 s · 80–90 words in English</a:t>
            </a:r>
          </a:p>
          <a:p>
            <a:r>
              <a:t>Show the main result. Point to where to look on the screenshot and what it means.</a:t>
            </a:r>
          </a:p>
          <a:p>
            <a:r>
              <a:t>We set the resistance to twelve ohms and press Calculate. Look first at the large number with its unit: one ampere. The answer comes from the code, not from the A I. Below it you see the formula with the numbers. The circuit changes, and a table compares the result with the starting point. The resistance doubled and the current dropped by half. A text describes all of this for anyone who cannot see the picture. The activity also works with a keyboard.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NARRATION · ≈30 s · 70–80 words in English</a:t>
            </a:r>
          </a:p>
          <a:p>
            <a:r>
              <a:t>Show where the person reviews, approves or exports. Close the demo with the test that backs it.</a:t>
            </a:r>
          </a:p>
          <a:p>
            <a:r>
              <a:t>The activity compares the prediction with the result. We predicted one point five amperes and the model gives one ampere. They do not match, and the activity says so without judging. It explains that with the voltage fixed, the current drops as the resistance rises. Then we write what changed and why in our own words, and answer a question with new values. The S C O R M package then marks the activity as completed.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 NARRATION · ≈25 s · 55–65 words</a:t>
            </a:r>
          </a:p>
          <a:p>
            <a:r>
              <a:t>What changes in the subgroup's work, the next step and a short invitation. End on a complete sentence.</a:t>
            </a:r>
          </a:p>
          <a:p>
            <a:r>
              <a:t>With this activity the formula is no longer just a board exercise. The student predicts, checks and explains. Our next step is to test it with students and improve its instructions. The files and links are in the project repository. The methodological note explains the method, the limits and the maintenance. Thank you for your attention.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FINAL PROJECT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600" b="0">
                <a:solidFill>
                  <a:srgbClr val="FFFFFF"/>
                </a:solidFill>
                <a:latin typeface="Georgia"/>
              </a:rPr>
              <a:t>Interactive Ohm’s law</a:t>
            </a:r>
          </a:p>
        </p:txBody>
      </p:sp>
      <p:sp>
        <p:nvSpPr>
          <p:cNvPr id="6" name="TextBox 5"/>
          <p:cNvSpPr txBox="1"/>
          <p:nvPr/>
        </p:nvSpPr>
        <p:spPr>
          <a:xfrm>
            <a:off x="548640" y="3246120"/>
            <a:ext cx="10515600" cy="82296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An activity to predict, change one value and check the result.</a:t>
            </a:r>
          </a:p>
        </p:txBody>
      </p:sp>
      <p:sp>
        <p:nvSpPr>
          <p:cNvPr id="7" name="TextBox 6"/>
          <p:cNvSpPr txBox="1"/>
          <p:nvPr/>
        </p:nvSpPr>
        <p:spPr>
          <a:xfrm>
            <a:off x="548640" y="4434840"/>
            <a:ext cx="10515600" cy="457200"/>
          </a:xfrm>
          <a:prstGeom prst="rect">
            <a:avLst/>
          </a:prstGeom>
          <a:noFill/>
        </p:spPr>
        <p:txBody>
          <a:bodyPr wrap="square" lIns="45720" rIns="45720" tIns="27432" bIns="27432" anchor="t">
            <a:spAutoFit/>
          </a:bodyPr>
          <a:lstStyle/>
          <a:p>
            <a:pPr algn="l">
              <a:lnSpc>
                <a:spcPct val="110000"/>
              </a:lnSpc>
            </a:pPr>
            <a:r>
              <a:rPr sz="1800" b="1">
                <a:solidFill>
                  <a:srgbClr val="FFFFFF"/>
                </a:solidFill>
                <a:latin typeface="Calibri"/>
              </a:rPr>
              <a:t>Jonnathan Chamba (UTE) · Alexis Gaona (UTPL)</a:t>
            </a:r>
          </a:p>
        </p:txBody>
      </p:sp>
      <p:sp>
        <p:nvSpPr>
          <p:cNvPr id="8" name="TextBox 7"/>
          <p:cNvSpPr txBox="1"/>
          <p:nvPr/>
        </p:nvSpPr>
        <p:spPr>
          <a:xfrm>
            <a:off x="548640" y="4846320"/>
            <a:ext cx="10515600" cy="457200"/>
          </a:xfrm>
          <a:prstGeom prst="rect">
            <a:avLst/>
          </a:prstGeom>
          <a:noFill/>
        </p:spPr>
        <p:txBody>
          <a:bodyPr wrap="square" lIns="45720" rIns="45720" tIns="27432" bIns="27432" anchor="t">
            <a:spAutoFit/>
          </a:bodyPr>
          <a:lstStyle/>
          <a:p>
            <a:pPr algn="l">
              <a:lnSpc>
                <a:spcPct val="110000"/>
              </a:lnSpc>
            </a:pPr>
            <a:r>
              <a:rPr sz="1600" b="0">
                <a:solidFill>
                  <a:srgbClr val="C9CEDB"/>
                </a:solidFill>
                <a:latin typeface="Calibri"/>
              </a:rPr>
              <a:t>Project guide 18 · AI for teaching</a:t>
            </a:r>
          </a:p>
        </p:txBody>
      </p:sp>
      <p:sp>
        <p:nvSpPr>
          <p:cNvPr id="9" name="TextBox 8"/>
          <p:cNvSpPr txBox="1"/>
          <p:nvPr/>
        </p:nvSpPr>
        <p:spPr>
          <a:xfrm>
            <a:off x="548640" y="5669280"/>
            <a:ext cx="10515600" cy="365760"/>
          </a:xfrm>
          <a:prstGeom prst="rect">
            <a:avLst/>
          </a:prstGeom>
          <a:noFill/>
        </p:spPr>
        <p:txBody>
          <a:bodyPr wrap="square" lIns="45720" rIns="45720" tIns="27432" bIns="27432" anchor="t">
            <a:spAutoFit/>
          </a:bodyPr>
          <a:lstStyle/>
          <a:p>
            <a:pPr algn="l">
              <a:lnSpc>
                <a:spcPct val="110000"/>
              </a:lnSpc>
            </a:pPr>
            <a:r>
              <a:rPr sz="1200" b="0">
                <a:solidFill>
                  <a:srgbClr val="FFC629"/>
                </a:solidFill>
                <a:latin typeface="Calibri"/>
              </a:rPr>
              <a:t>Narration generated with an AI voice (ElevenLabs) and reviewed by the authors.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 /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2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The problem</a:t>
            </a:r>
          </a:p>
        </p:txBody>
      </p:sp>
      <p:sp>
        <p:nvSpPr>
          <p:cNvPr id="7" name="Rounded Rectangle 6"/>
          <p:cNvSpPr/>
          <p:nvPr/>
        </p:nvSpPr>
        <p:spPr>
          <a:xfrm>
            <a:off x="548640" y="1920240"/>
            <a:ext cx="6949440" cy="3566160"/>
          </a:xfrm>
          <a:prstGeom prst="roundRect">
            <a:avLst>
              <a:gd name="adj" fmla="val 5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2194560"/>
            <a:ext cx="6400800" cy="3108960"/>
          </a:xfrm>
          <a:prstGeom prst="rect">
            <a:avLst/>
          </a:prstGeom>
          <a:noFill/>
        </p:spPr>
        <p:txBody>
          <a:bodyPr wrap="square" lIns="45720" rIns="45720" tIns="27432" bIns="27432" anchor="t">
            <a:spAutoFit/>
          </a:bodyPr>
          <a:lstStyle/>
          <a:p>
            <a:pPr algn="l">
              <a:lnSpc>
                <a:spcPct val="115000"/>
              </a:lnSpc>
            </a:pPr>
            <a:r>
              <a:rPr sz="2600" b="0">
                <a:solidFill>
                  <a:srgbClr val="1F2937"/>
                </a:solidFill>
                <a:latin typeface="Calibri"/>
              </a:rPr>
              <a:t>The formula is explained on the board and few students predict before calculating.</a:t>
            </a:r>
          </a:p>
        </p:txBody>
      </p:sp>
      <p:sp>
        <p:nvSpPr>
          <p:cNvPr id="9" name="Rounded Rectangle 8"/>
          <p:cNvSpPr/>
          <p:nvPr/>
        </p:nvSpPr>
        <p:spPr>
          <a:xfrm>
            <a:off x="7863840" y="1920240"/>
            <a:ext cx="3776472" cy="3566160"/>
          </a:xfrm>
          <a:prstGeom prst="roundRect">
            <a:avLst>
              <a:gd name="adj" fmla="val 5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38160" y="2194560"/>
            <a:ext cx="3291840" cy="457200"/>
          </a:xfrm>
          <a:prstGeom prst="rect">
            <a:avLst/>
          </a:prstGeom>
          <a:noFill/>
        </p:spPr>
        <p:txBody>
          <a:bodyPr wrap="square" lIns="45720" rIns="45720" tIns="27432" bIns="27432" anchor="t">
            <a:spAutoFit/>
          </a:bodyPr>
          <a:lstStyle/>
          <a:p>
            <a:pPr algn="l">
              <a:lnSpc>
                <a:spcPct val="110000"/>
              </a:lnSpc>
            </a:pPr>
            <a:r>
              <a:rPr sz="1400" b="1">
                <a:solidFill>
                  <a:srgbClr val="FFC629"/>
                </a:solidFill>
                <a:latin typeface="Calibri"/>
              </a:rPr>
              <a:t>A CONCRETE EXAMPLE</a:t>
            </a:r>
          </a:p>
        </p:txBody>
      </p:sp>
      <p:sp>
        <p:nvSpPr>
          <p:cNvPr id="11" name="TextBox 10"/>
          <p:cNvSpPr txBox="1"/>
          <p:nvPr/>
        </p:nvSpPr>
        <p:spPr>
          <a:xfrm>
            <a:off x="8138160" y="2743200"/>
            <a:ext cx="3291840" cy="256032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With 12 V and 6 Ω, 2 A flow. What if the resistance doubles?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3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The tool</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WHO USES IT</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1F2937"/>
                </a:solidFill>
                <a:latin typeface="Calibri"/>
              </a:rPr>
              <a:t>Electronics students, with the teacher and a projector.</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WHAT GOES IN</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1F2937"/>
                </a:solidFill>
                <a:latin typeface="Calibri"/>
              </a:rPr>
              <a:t>A prediction, one value to move and Ohm’s formula.</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B1020"/>
                </a:solidFill>
                <a:latin typeface="Calibri"/>
              </a:rPr>
              <a:t>WHAT COMES OUT</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1F2937"/>
                </a:solidFill>
                <a:latin typeface="Calibri"/>
              </a:rPr>
              <a:t>Calculated result, circuit, text equivalent and explanation.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4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How it works</a:t>
            </a:r>
          </a:p>
        </p:txBody>
      </p:sp>
      <p:sp>
        <p:nvSpPr>
          <p:cNvPr id="7" name="Rounded Rectangle 6"/>
          <p:cNvSpPr/>
          <p:nvPr/>
        </p:nvSpPr>
        <p:spPr>
          <a:xfrm>
            <a:off x="548640"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1 · INPUT</a:t>
            </a:r>
          </a:p>
        </p:txBody>
      </p:sp>
      <p:sp>
        <p:nvSpPr>
          <p:cNvPr id="10" name="TextBox 9"/>
          <p:cNvSpPr txBox="1"/>
          <p:nvPr/>
        </p:nvSpPr>
        <p:spPr>
          <a:xfrm>
            <a:off x="731520"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A prediction and one value.</a:t>
            </a:r>
          </a:p>
        </p:txBody>
      </p:sp>
      <p:sp>
        <p:nvSpPr>
          <p:cNvPr id="11" name="Chevron 10"/>
          <p:cNvSpPr/>
          <p:nvPr/>
        </p:nvSpPr>
        <p:spPr>
          <a:xfrm>
            <a:off x="3127248"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410712"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3410712" y="1920240"/>
            <a:ext cx="2514600" cy="502920"/>
          </a:xfrm>
          <a:prstGeom prst="roundRect">
            <a:avLst>
              <a:gd name="adj" fmla="val 30000"/>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47872"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2 · AI</a:t>
            </a:r>
          </a:p>
        </p:txBody>
      </p:sp>
      <p:sp>
        <p:nvSpPr>
          <p:cNvPr id="15" name="TextBox 14"/>
          <p:cNvSpPr txBox="1"/>
          <p:nvPr/>
        </p:nvSpPr>
        <p:spPr>
          <a:xfrm>
            <a:off x="3593592"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The AI wrote the code; it does not calculate.</a:t>
            </a:r>
          </a:p>
        </p:txBody>
      </p:sp>
      <p:sp>
        <p:nvSpPr>
          <p:cNvPr id="16" name="Chevron 15"/>
          <p:cNvSpPr/>
          <p:nvPr/>
        </p:nvSpPr>
        <p:spPr>
          <a:xfrm>
            <a:off x="5989320"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272784"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272784" y="1920240"/>
            <a:ext cx="2514600" cy="502920"/>
          </a:xfrm>
          <a:prstGeom prst="roundRect">
            <a:avLst>
              <a:gd name="adj" fmla="val 30000"/>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9944"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3 · REVIEW</a:t>
            </a:r>
          </a:p>
        </p:txBody>
      </p:sp>
      <p:sp>
        <p:nvSpPr>
          <p:cNvPr id="20" name="TextBox 19"/>
          <p:cNvSpPr txBox="1"/>
          <p:nvPr/>
        </p:nvSpPr>
        <p:spPr>
          <a:xfrm>
            <a:off x="6455664"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Compare and explain the change.</a:t>
            </a:r>
          </a:p>
        </p:txBody>
      </p:sp>
      <p:sp>
        <p:nvSpPr>
          <p:cNvPr id="21" name="Chevron 20"/>
          <p:cNvSpPr/>
          <p:nvPr/>
        </p:nvSpPr>
        <p:spPr>
          <a:xfrm>
            <a:off x="8851392"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34856"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134856"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272016"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4 · RESULT</a:t>
            </a:r>
          </a:p>
        </p:txBody>
      </p:sp>
      <p:sp>
        <p:nvSpPr>
          <p:cNvPr id="25" name="TextBox 24"/>
          <p:cNvSpPr txBox="1"/>
          <p:nvPr/>
        </p:nvSpPr>
        <p:spPr>
          <a:xfrm>
            <a:off x="9317736"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Result, table and circuit.</a:t>
            </a:r>
          </a:p>
        </p:txBody>
      </p:sp>
      <p:sp>
        <p:nvSpPr>
          <p:cNvPr id="26" name="TextBox 25"/>
          <p:cNvSpPr txBox="1"/>
          <p:nvPr/>
        </p:nvSpPr>
        <p:spPr>
          <a:xfrm>
            <a:off x="548640" y="5166360"/>
            <a:ext cx="11064240" cy="822960"/>
          </a:xfrm>
          <a:prstGeom prst="rect">
            <a:avLst/>
          </a:prstGeom>
          <a:noFill/>
        </p:spPr>
        <p:txBody>
          <a:bodyPr wrap="square" lIns="45720" rIns="45720" tIns="27432" bIns="27432" anchor="t">
            <a:spAutoFit/>
          </a:bodyPr>
          <a:lstStyle/>
          <a:p>
            <a:pPr algn="l">
              <a:lnSpc>
                <a:spcPct val="110000"/>
              </a:lnSpc>
            </a:pPr>
            <a:r>
              <a:rPr sz="1800" b="1">
                <a:solidFill>
                  <a:srgbClr val="0B1020"/>
                </a:solidFill>
                <a:latin typeface="Calibri"/>
              </a:rPr>
              <a:t>A person always decides.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5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Evidence that it works</a:t>
            </a:r>
          </a:p>
        </p:txBody>
      </p:sp>
      <p:sp>
        <p:nvSpPr>
          <p:cNvPr id="7" name="Rounded Rectangle 6"/>
          <p:cNvSpPr/>
          <p:nvPr/>
        </p:nvSpPr>
        <p:spPr>
          <a:xfrm>
            <a:off x="548640"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8/8</a:t>
            </a:r>
          </a:p>
        </p:txBody>
      </p:sp>
      <p:sp>
        <p:nvSpPr>
          <p:cNvPr id="9" name="TextBox 8"/>
          <p:cNvSpPr txBox="1"/>
          <p:nvPr/>
        </p:nvSpPr>
        <p:spPr>
          <a:xfrm>
            <a:off x="822960"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code tests pass</a:t>
            </a:r>
          </a:p>
        </p:txBody>
      </p:sp>
      <p:sp>
        <p:nvSpPr>
          <p:cNvPr id="10" name="Rounded Rectangle 9"/>
          <p:cNvSpPr/>
          <p:nvPr/>
        </p:nvSpPr>
        <p:spPr>
          <a:xfrm>
            <a:off x="4311396"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85716"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3</a:t>
            </a:r>
          </a:p>
        </p:txBody>
      </p:sp>
      <p:sp>
        <p:nvSpPr>
          <p:cNvPr id="12" name="TextBox 11"/>
          <p:cNvSpPr txBox="1"/>
          <p:nvPr/>
        </p:nvSpPr>
        <p:spPr>
          <a:xfrm>
            <a:off x="4585716"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hand-calculated examples match</a:t>
            </a:r>
          </a:p>
        </p:txBody>
      </p:sp>
      <p:sp>
        <p:nvSpPr>
          <p:cNvPr id="13" name="Rounded Rectangle 12"/>
          <p:cNvSpPr/>
          <p:nvPr/>
        </p:nvSpPr>
        <p:spPr>
          <a:xfrm>
            <a:off x="8074152"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48472"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0</a:t>
            </a:r>
          </a:p>
        </p:txBody>
      </p:sp>
      <p:sp>
        <p:nvSpPr>
          <p:cNvPr id="15" name="TextBox 14"/>
          <p:cNvSpPr txBox="1"/>
          <p:nvPr/>
        </p:nvSpPr>
        <p:spPr>
          <a:xfrm>
            <a:off x="8348472"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students have tested it</a:t>
            </a:r>
          </a:p>
        </p:txBody>
      </p:sp>
      <p:sp>
        <p:nvSpPr>
          <p:cNvPr id="16" name="TextBox 15"/>
          <p:cNvSpPr txBox="1"/>
          <p:nvPr/>
        </p:nvSpPr>
        <p:spPr>
          <a:xfrm>
            <a:off x="548640" y="4754880"/>
            <a:ext cx="11064240" cy="109728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Verified: the calculation. Pending: the learning.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6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Limits and responsible use</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B423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B42318"/>
                </a:solidFill>
                <a:latin typeface="Calibri"/>
              </a:rPr>
              <a:t>WHAT IT DOES NOT DO</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1F2937"/>
                </a:solidFill>
                <a:latin typeface="Calibri"/>
              </a:rPr>
              <a:t>Power, voltage drops, Kirchhoff and impedance.</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DATA AND PRIVACY</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1F2937"/>
                </a:solidFill>
                <a:latin typeface="Calibri"/>
              </a:rPr>
              <a:t>It stores no student data.</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NEXT STEP</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1F2937"/>
                </a:solidFill>
                <a:latin typeface="Calibri"/>
              </a:rPr>
              <a:t>Test it with students and in an online course.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7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Input</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Choose what to calculate and save the prediction before adjusting.</a:t>
            </a:r>
          </a:p>
        </p:txBody>
      </p:sp>
      <p:pic>
        <p:nvPicPr>
          <p:cNvPr id="11" name="Picture 10" descr="en_1_input.png"/>
          <p:cNvPicPr>
            <a:picLocks noChangeAspect="1"/>
          </p:cNvPicPr>
          <p:nvPr/>
        </p:nvPicPr>
        <p:blipFill>
          <a:blip r:embed="rId3"/>
          <a:stretch>
            <a:fillRect/>
          </a:stretch>
        </p:blipFill>
        <p:spPr>
          <a:xfrm>
            <a:off x="2152396" y="1371600"/>
            <a:ext cx="7884160" cy="443484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8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Result</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Result calculated by the code: 1 A when resistance doubles.</a:t>
            </a:r>
          </a:p>
        </p:txBody>
      </p:sp>
      <p:pic>
        <p:nvPicPr>
          <p:cNvPr id="11" name="Picture 10" descr="en_2_result.png"/>
          <p:cNvPicPr>
            <a:picLocks noChangeAspect="1"/>
          </p:cNvPicPr>
          <p:nvPr/>
        </p:nvPicPr>
        <p:blipFill>
          <a:blip r:embed="rId3"/>
          <a:stretch>
            <a:fillRect/>
          </a:stretch>
        </p:blipFill>
        <p:spPr>
          <a:xfrm>
            <a:off x="2152396" y="1371600"/>
            <a:ext cx="7884160" cy="44348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9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Review and delivery</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Feedback: a 1.5 A prediction against the model’s 1 A.</a:t>
            </a:r>
          </a:p>
        </p:txBody>
      </p:sp>
      <p:pic>
        <p:nvPicPr>
          <p:cNvPr id="11" name="Picture 10" descr="en_3_review.png"/>
          <p:cNvPicPr>
            <a:picLocks noChangeAspect="1"/>
          </p:cNvPicPr>
          <p:nvPr/>
        </p:nvPicPr>
        <p:blipFill>
          <a:blip r:embed="rId3"/>
          <a:stretch>
            <a:fillRect/>
          </a:stretch>
        </p:blipFill>
        <p:spPr>
          <a:xfrm>
            <a:off x="2152396" y="1371600"/>
            <a:ext cx="7884160" cy="4434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FINAL PROJECT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000" b="0">
                <a:solidFill>
                  <a:srgbClr val="FFFFFF"/>
                </a:solidFill>
                <a:latin typeface="Georgia"/>
              </a:rPr>
              <a:t>Predict, check and explain</a:t>
            </a:r>
          </a:p>
        </p:txBody>
      </p:sp>
      <p:sp>
        <p:nvSpPr>
          <p:cNvPr id="6" name="TextBox 5"/>
          <p:cNvSpPr txBox="1"/>
          <p:nvPr/>
        </p:nvSpPr>
        <p:spPr>
          <a:xfrm>
            <a:off x="548640" y="3383280"/>
            <a:ext cx="10515600" cy="91440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Next step: test it with students and share it.</a:t>
            </a:r>
          </a:p>
        </p:txBody>
      </p:sp>
      <p:sp>
        <p:nvSpPr>
          <p:cNvPr id="7" name="Rounded Rectangle 6"/>
          <p:cNvSpPr/>
          <p:nvPr/>
        </p:nvSpPr>
        <p:spPr>
          <a:xfrm>
            <a:off x="548640" y="4526280"/>
            <a:ext cx="7132320" cy="685800"/>
          </a:xfrm>
          <a:prstGeom prst="roundRect">
            <a:avLst>
              <a:gd name="adj" fmla="val 30000"/>
            </a:avLst>
          </a:prstGeom>
          <a:solidFill>
            <a:srgbClr val="1A21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4572000"/>
            <a:ext cx="6766560" cy="594360"/>
          </a:xfrm>
          <a:prstGeom prst="rect">
            <a:avLst/>
          </a:prstGeom>
          <a:noFill/>
        </p:spPr>
        <p:txBody>
          <a:bodyPr wrap="square" lIns="45720" rIns="45720" tIns="27432" bIns="27432" anchor="ctr">
            <a:spAutoFit/>
          </a:bodyPr>
          <a:lstStyle/>
          <a:p>
            <a:pPr algn="l">
              <a:lnSpc>
                <a:spcPct val="110000"/>
              </a:lnSpc>
            </a:pPr>
            <a:r>
              <a:rPr sz="1800" b="0">
                <a:solidFill>
                  <a:srgbClr val="FFC629"/>
                </a:solidFill>
                <a:latin typeface="Calibri"/>
              </a:rPr>
              <a:t>github.com/JonnaIsma/vibe-coding-proyecto-final</a:t>
            </a:r>
          </a:p>
        </p:txBody>
      </p:sp>
      <p:sp>
        <p:nvSpPr>
          <p:cNvPr id="9" name="TextBox 8"/>
          <p:cNvSpPr txBox="1"/>
          <p:nvPr/>
        </p:nvSpPr>
        <p:spPr>
          <a:xfrm>
            <a:off x="548640" y="5486400"/>
            <a:ext cx="10515600" cy="457200"/>
          </a:xfrm>
          <a:prstGeom prst="rect">
            <a:avLst/>
          </a:prstGeom>
          <a:noFill/>
        </p:spPr>
        <p:txBody>
          <a:bodyPr wrap="square" lIns="45720" rIns="45720" tIns="27432" bIns="27432" anchor="t">
            <a:spAutoFit/>
          </a:bodyPr>
          <a:lstStyle/>
          <a:p>
            <a:pPr algn="l">
              <a:lnSpc>
                <a:spcPct val="110000"/>
              </a:lnSpc>
            </a:pPr>
            <a:r>
              <a:rPr sz="1600" b="1">
                <a:solidFill>
                  <a:srgbClr val="FFFFFF"/>
                </a:solidFill>
                <a:latin typeface="Calibri"/>
              </a:rPr>
              <a:t>Jonnathan Chamba (UTE) · Alexis Gaona (UTPL)</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